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10234613" cy="146637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26" autoAdjust="0"/>
    <p:restoredTop sz="94660"/>
  </p:normalViewPr>
  <p:slideViewPr>
    <p:cSldViewPr snapToGrid="0">
      <p:cViewPr>
        <p:scale>
          <a:sx n="59" d="100"/>
          <a:sy n="59" d="100"/>
        </p:scale>
        <p:origin x="1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999" cy="735733"/>
          </a:xfrm>
          <a:prstGeom prst="rect">
            <a:avLst/>
          </a:prstGeom>
        </p:spPr>
        <p:txBody>
          <a:bodyPr vert="horz" lIns="142254" tIns="71127" rIns="142254" bIns="71127" rtlCol="0"/>
          <a:lstStyle>
            <a:lvl1pPr algn="l">
              <a:defRPr sz="19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735733"/>
          </a:xfrm>
          <a:prstGeom prst="rect">
            <a:avLst/>
          </a:prstGeom>
        </p:spPr>
        <p:txBody>
          <a:bodyPr vert="horz" lIns="142254" tIns="71127" rIns="142254" bIns="71127" rtlCol="0"/>
          <a:lstStyle>
            <a:lvl1pPr algn="r">
              <a:defRPr sz="1900"/>
            </a:lvl1pPr>
          </a:lstStyle>
          <a:p>
            <a:fld id="{CEAC27A3-7406-4F44-9BC3-7313FFCDC329}" type="datetimeFigureOut">
              <a:rPr lang="th-TH" smtClean="0"/>
              <a:t>22/08/66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833563"/>
            <a:ext cx="8796337" cy="4948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42254" tIns="71127" rIns="142254" bIns="71127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3462" y="7056924"/>
            <a:ext cx="8187690" cy="5773847"/>
          </a:xfrm>
          <a:prstGeom prst="rect">
            <a:avLst/>
          </a:prstGeom>
        </p:spPr>
        <p:txBody>
          <a:bodyPr vert="horz" lIns="142254" tIns="71127" rIns="142254" bIns="71127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928009"/>
            <a:ext cx="4434999" cy="735732"/>
          </a:xfrm>
          <a:prstGeom prst="rect">
            <a:avLst/>
          </a:prstGeom>
        </p:spPr>
        <p:txBody>
          <a:bodyPr vert="horz" lIns="142254" tIns="71127" rIns="142254" bIns="71127" rtlCol="0" anchor="b"/>
          <a:lstStyle>
            <a:lvl1pPr algn="l">
              <a:defRPr sz="19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246" y="13928009"/>
            <a:ext cx="4434999" cy="735732"/>
          </a:xfrm>
          <a:prstGeom prst="rect">
            <a:avLst/>
          </a:prstGeom>
        </p:spPr>
        <p:txBody>
          <a:bodyPr vert="horz" lIns="142254" tIns="71127" rIns="142254" bIns="71127" rtlCol="0" anchor="b"/>
          <a:lstStyle>
            <a:lvl1pPr algn="r">
              <a:defRPr sz="1900"/>
            </a:lvl1pPr>
          </a:lstStyle>
          <a:p>
            <a:fld id="{643A6D40-9BE3-46D9-9BD8-B4FFE6228A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7476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A6D40-9BE3-46D9-9BD8-B4FFE6228A41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5273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A6D40-9BE3-46D9-9BD8-B4FFE6228A41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5886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A6D40-9BE3-46D9-9BD8-B4FFE6228A41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6794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1817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4876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030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3115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333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1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156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6129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68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5859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9037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265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991665" y="1570838"/>
            <a:ext cx="2168434" cy="53470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ฝ่ายบริหาร</a:t>
            </a:r>
            <a:endParaRPr lang="th-TH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05419" y="2481327"/>
            <a:ext cx="4140926" cy="53470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นายกเทศมนตรีตำบลกงพานพันดอน</a:t>
            </a:r>
            <a:endParaRPr lang="th-TH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49344" y="3618793"/>
            <a:ext cx="2628000" cy="53470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ที่ปรึกษานายกเทศมนตรี</a:t>
            </a:r>
            <a:endParaRPr lang="th-TH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74422" y="3618793"/>
            <a:ext cx="2628000" cy="53470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เลขานุการนายกเทศมนตรี</a:t>
            </a:r>
            <a:endParaRPr lang="th-TH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07856" y="5272227"/>
            <a:ext cx="2310975" cy="53470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รองนายกเทศมนตรี</a:t>
            </a:r>
            <a:endParaRPr lang="th-TH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432934" y="5272227"/>
            <a:ext cx="2310975" cy="53470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รองนายกเทศมนตรี</a:t>
            </a:r>
            <a:endParaRPr lang="th-TH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563343" y="4937760"/>
            <a:ext cx="302507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8" idx="0"/>
          </p:cNvCxnSpPr>
          <p:nvPr/>
        </p:nvCxnSpPr>
        <p:spPr>
          <a:xfrm>
            <a:off x="1563342" y="4937760"/>
            <a:ext cx="2" cy="3344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9" idx="0"/>
          </p:cNvCxnSpPr>
          <p:nvPr/>
        </p:nvCxnSpPr>
        <p:spPr>
          <a:xfrm>
            <a:off x="4588421" y="4937760"/>
            <a:ext cx="1" cy="3344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5" idx="2"/>
          </p:cNvCxnSpPr>
          <p:nvPr/>
        </p:nvCxnSpPr>
        <p:spPr>
          <a:xfrm>
            <a:off x="3075882" y="3016035"/>
            <a:ext cx="0" cy="192159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" idx="3"/>
            <a:endCxn id="7" idx="1"/>
          </p:cNvCxnSpPr>
          <p:nvPr/>
        </p:nvCxnSpPr>
        <p:spPr>
          <a:xfrm>
            <a:off x="2877344" y="3886147"/>
            <a:ext cx="39707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8044155" y="1570838"/>
            <a:ext cx="2168434" cy="5347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ฝ่ายสภาเทศบาล</a:t>
            </a:r>
            <a:endParaRPr lang="th-TH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057909" y="2481327"/>
            <a:ext cx="4140926" cy="53470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ประธานสภาเทศบาลตำบลกงพานพันดอน</a:t>
            </a:r>
            <a:endParaRPr lang="th-TH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282665" y="5272227"/>
            <a:ext cx="2664000" cy="53470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สมาชิกสภาเทศบาล เขต 1</a:t>
            </a:r>
            <a:endParaRPr lang="th-TH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9307741" y="5272227"/>
            <a:ext cx="2664000" cy="53470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สมาชิกสภาเทศบาล เขต </a:t>
            </a:r>
            <a:r>
              <a:rPr lang="th-TH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2</a:t>
            </a:r>
            <a:endParaRPr lang="th-TH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7615833" y="4937760"/>
            <a:ext cx="302507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31" idx="0"/>
          </p:cNvCxnSpPr>
          <p:nvPr/>
        </p:nvCxnSpPr>
        <p:spPr>
          <a:xfrm>
            <a:off x="7613498" y="4937632"/>
            <a:ext cx="1167" cy="3345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32" idx="0"/>
          </p:cNvCxnSpPr>
          <p:nvPr/>
        </p:nvCxnSpPr>
        <p:spPr>
          <a:xfrm>
            <a:off x="10638575" y="4937632"/>
            <a:ext cx="1166" cy="3345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9" idx="2"/>
          </p:cNvCxnSpPr>
          <p:nvPr/>
        </p:nvCxnSpPr>
        <p:spPr>
          <a:xfrm>
            <a:off x="9128372" y="3016035"/>
            <a:ext cx="0" cy="192159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7811618" y="3618793"/>
            <a:ext cx="2628000" cy="53470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รองประธานสภาเทศบาล</a:t>
            </a:r>
            <a:endParaRPr lang="th-TH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46" name="Title 45"/>
          <p:cNvSpPr>
            <a:spLocks noGrp="1"/>
          </p:cNvSpPr>
          <p:nvPr>
            <p:ph type="title"/>
          </p:nvPr>
        </p:nvSpPr>
        <p:spPr>
          <a:xfrm>
            <a:off x="0" y="84455"/>
            <a:ext cx="12192000" cy="742945"/>
          </a:xfrm>
          <a:noFill/>
        </p:spPr>
        <p:txBody>
          <a:bodyPr>
            <a:noAutofit/>
          </a:bodyPr>
          <a:lstStyle/>
          <a:p>
            <a:pPr algn="ctr"/>
            <a:r>
              <a:rPr lang="th-TH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dchiangUPC" panose="02020603050405020304" pitchFamily="18" charset="-34"/>
                <a:cs typeface="KodchiangUPC" panose="02020603050405020304" pitchFamily="18" charset="-34"/>
              </a:rPr>
              <a:t>โครงสร้างฝ่ายบริหาร และโครงสร้างฝ่ายสภาเทศบาล</a:t>
            </a: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589" y="-17419"/>
            <a:ext cx="1583212" cy="1579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73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4" y="-1"/>
            <a:ext cx="12192833" cy="6485021"/>
          </a:xfrm>
          <a:blipFill>
            <a:blip r:embed="rId4"/>
            <a:tile tx="0" ty="0" sx="100000" sy="100000" flip="none" algn="tl"/>
          </a:blipFill>
          <a:effectLst>
            <a:reflection stA="45000" endPos="65000" dist="1270000" dir="5400000" sy="-100000" algn="bl" rotWithShape="0"/>
          </a:effec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18534" y="289682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dchiangUPC" panose="02020603050405020304" pitchFamily="18" charset="-34"/>
                <a:cs typeface="KodchiangUPC" panose="02020603050405020304" pitchFamily="18" charset="-34"/>
              </a:rPr>
              <a:t>โครงสร้างส่วนราชการของเทศบาลตำบลกงพานพันดอน</a:t>
            </a:r>
            <a:endParaRPr lang="th-TH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odchiangUPC" panose="02020603050405020304" pitchFamily="18" charset="-34"/>
              <a:cs typeface="KodchiangUPC" panose="02020603050405020304" pitchFamily="18" charset="-34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94" y="0"/>
            <a:ext cx="1583212" cy="157954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812633" y="1102595"/>
            <a:ext cx="2446002" cy="64599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ปลัดเทศบาล</a:t>
            </a:r>
          </a:p>
          <a:p>
            <a:pPr algn="ctr"/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(นักบริหารงานท้องถิ่น ระดับกลาง)</a:t>
            </a:r>
            <a:endParaRPr lang="th-TH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965368" y="1664695"/>
            <a:ext cx="2446002" cy="645993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หน่วย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ตรวจสอบ</a:t>
            </a:r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ภายใน</a:t>
            </a:r>
            <a:endPara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3184" y="3705627"/>
            <a:ext cx="2383087" cy="240641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สำนักปลัดเทศบาล</a:t>
            </a:r>
          </a:p>
          <a:p>
            <a:pPr algn="ctr"/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(นักบริหารงานทั่วไป ระดับต้น)</a:t>
            </a:r>
          </a:p>
          <a:p>
            <a:pPr algn="ctr">
              <a:lnSpc>
                <a:spcPct val="150000"/>
              </a:lnSpc>
            </a:pP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-ฝ่ายอำนวยการ</a:t>
            </a:r>
          </a:p>
          <a:p>
            <a:pPr algn="ctr"/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(นักบริหารงานทั่วไป ระดับต้น)</a:t>
            </a:r>
          </a:p>
          <a:p>
            <a:pPr algn="ctr">
              <a:lnSpc>
                <a:spcPct val="150000"/>
              </a:lnSpc>
            </a:pP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-ฝ่ายปกครอง</a:t>
            </a:r>
          </a:p>
          <a:p>
            <a:pPr algn="ctr"/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(นักบริหารงานทั่วไป ระดับต้น)</a:t>
            </a:r>
          </a:p>
          <a:p>
            <a:pPr algn="ctr">
              <a:lnSpc>
                <a:spcPct val="150000"/>
              </a:lnSpc>
            </a:pP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-ฝ่ายป้องกันและบรรเทาสาธารณภัย</a:t>
            </a:r>
          </a:p>
          <a:p>
            <a:pPr algn="ctr"/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(นักบริหารงานทั่วไป ระดับต้น)</a:t>
            </a:r>
            <a:endParaRPr lang="th-TH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02687" y="3705627"/>
            <a:ext cx="2158909" cy="180483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กองคลัง</a:t>
            </a:r>
          </a:p>
          <a:p>
            <a:pPr algn="ctr"/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(นักบริหารงานการคลัง ระดับกลาง)</a:t>
            </a:r>
          </a:p>
          <a:p>
            <a:pPr algn="ctr">
              <a:lnSpc>
                <a:spcPct val="150000"/>
              </a:lnSpc>
            </a:pP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-ฝ่ายบริหารงานคลัง</a:t>
            </a:r>
          </a:p>
          <a:p>
            <a:pPr algn="ctr"/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(นักบริหารงานการคลัง ระดับต้น)</a:t>
            </a:r>
          </a:p>
          <a:p>
            <a:pPr algn="ctr">
              <a:lnSpc>
                <a:spcPct val="150000"/>
              </a:lnSpc>
            </a:pP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-ฝ่ายบริหารงานทั่วไป</a:t>
            </a:r>
          </a:p>
          <a:p>
            <a:pPr algn="ctr"/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(นักบริหารงานทั่วไป ระดับต้น)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976455" y="3697891"/>
            <a:ext cx="2158909" cy="181257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กองช่าง</a:t>
            </a:r>
          </a:p>
          <a:p>
            <a:pPr algn="ctr"/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(นักบริหารงานช่าง ระดับกลาง)</a:t>
            </a:r>
            <a:endParaRPr lang="th-TH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-ฝ่ายการโยธา</a:t>
            </a:r>
          </a:p>
          <a:p>
            <a:pPr algn="ctr"/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(นักบริหารงานช่าง ระดับต้น)</a:t>
            </a:r>
          </a:p>
          <a:p>
            <a:pPr algn="ctr"/>
            <a:endParaRPr lang="th-TH" sz="1600" dirty="0" smtClean="0"/>
          </a:p>
          <a:p>
            <a:pPr algn="ctr">
              <a:lnSpc>
                <a:spcPct val="150000"/>
              </a:lnSpc>
            </a:pPr>
            <a:endParaRPr lang="th-TH" sz="1600" dirty="0"/>
          </a:p>
        </p:txBody>
      </p:sp>
      <p:sp>
        <p:nvSpPr>
          <p:cNvPr id="18" name="Rectangle 17"/>
          <p:cNvSpPr/>
          <p:nvPr/>
        </p:nvSpPr>
        <p:spPr>
          <a:xfrm>
            <a:off x="7240253" y="3705627"/>
            <a:ext cx="2563567" cy="18048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กองสาธารณสุขและสิ่งแวดล้อม</a:t>
            </a:r>
          </a:p>
          <a:p>
            <a:pPr algn="ctr"/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บริหารงานสาธารณสุข และสิ่งแวดล้อม ระดับต้น)</a:t>
            </a:r>
          </a:p>
          <a:p>
            <a:pPr algn="ctr">
              <a:lnSpc>
                <a:spcPct val="150000"/>
              </a:lnSpc>
            </a:pP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-ฝ่ายบริหารงานสาธารณสุข</a:t>
            </a:r>
          </a:p>
          <a:p>
            <a:pPr algn="ctr"/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(นักบริหารงานสาธารณสุขและสิ่งแวดล้อม ระดับต้น</a:t>
            </a:r>
            <a:r>
              <a:rPr lang="th-TH" sz="1600" dirty="0" smtClean="0"/>
              <a:t>)</a:t>
            </a:r>
            <a:endParaRPr lang="th-TH" sz="1600" dirty="0"/>
          </a:p>
          <a:p>
            <a:pPr algn="ctr"/>
            <a:endParaRPr lang="th-TH" sz="800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9899962" y="3697791"/>
            <a:ext cx="2158909" cy="1812671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กองการศึกษา</a:t>
            </a:r>
          </a:p>
          <a:p>
            <a:pPr algn="ctr"/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บริหารงานการศึกษา ระดับต้น)</a:t>
            </a:r>
          </a:p>
          <a:p>
            <a:pPr algn="ctr">
              <a:lnSpc>
                <a:spcPct val="150000"/>
              </a:lnSpc>
            </a:pP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-ฝ่ายบริหารงานการศึกษา</a:t>
            </a:r>
          </a:p>
          <a:p>
            <a:pPr algn="ctr"/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(นักบริหารงานการศึกษา ระดับต้น)</a:t>
            </a:r>
          </a:p>
          <a:p>
            <a:pPr algn="ctr"/>
            <a:endParaRPr lang="th-TH" sz="1600" dirty="0" smtClean="0"/>
          </a:p>
          <a:p>
            <a:pPr algn="ctr">
              <a:lnSpc>
                <a:spcPct val="150000"/>
              </a:lnSpc>
            </a:pPr>
            <a:endParaRPr lang="th-TH" sz="1600" dirty="0"/>
          </a:p>
        </p:txBody>
      </p:sp>
      <p:cxnSp>
        <p:nvCxnSpPr>
          <p:cNvPr id="21" name="Straight Connector 20"/>
          <p:cNvCxnSpPr>
            <a:stCxn id="12" idx="2"/>
            <a:endCxn id="17" idx="0"/>
          </p:cNvCxnSpPr>
          <p:nvPr/>
        </p:nvCxnSpPr>
        <p:spPr>
          <a:xfrm>
            <a:off x="6035634" y="1748588"/>
            <a:ext cx="20276" cy="194930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4" idx="1"/>
          </p:cNvCxnSpPr>
          <p:nvPr/>
        </p:nvCxnSpPr>
        <p:spPr>
          <a:xfrm flipH="1">
            <a:off x="6035634" y="1987692"/>
            <a:ext cx="1929734" cy="955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812633" y="2296214"/>
            <a:ext cx="2446002" cy="64599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รองปลัดเทศบาล</a:t>
            </a:r>
          </a:p>
          <a:p>
            <a:pPr algn="ctr"/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(นักบริหารงานท้องถิ่น ระดับต้น)</a:t>
            </a:r>
            <a:endParaRPr lang="th-TH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1" name="Straight Connector 30"/>
          <p:cNvCxnSpPr>
            <a:stCxn id="15" idx="0"/>
          </p:cNvCxnSpPr>
          <p:nvPr/>
        </p:nvCxnSpPr>
        <p:spPr>
          <a:xfrm flipV="1">
            <a:off x="1354728" y="3308340"/>
            <a:ext cx="0" cy="39728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1347585" y="3308340"/>
            <a:ext cx="9646646" cy="915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19" idx="0"/>
          </p:cNvCxnSpPr>
          <p:nvPr/>
        </p:nvCxnSpPr>
        <p:spPr>
          <a:xfrm flipH="1">
            <a:off x="10979417" y="3308340"/>
            <a:ext cx="5056" cy="38945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6" idx="0"/>
          </p:cNvCxnSpPr>
          <p:nvPr/>
        </p:nvCxnSpPr>
        <p:spPr>
          <a:xfrm flipV="1">
            <a:off x="3782142" y="3317490"/>
            <a:ext cx="83" cy="38813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8" idx="0"/>
          </p:cNvCxnSpPr>
          <p:nvPr/>
        </p:nvCxnSpPr>
        <p:spPr>
          <a:xfrm flipH="1" flipV="1">
            <a:off x="8520113" y="3317490"/>
            <a:ext cx="1924" cy="38813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74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6" y="-10634"/>
            <a:ext cx="16040936" cy="8410354"/>
          </a:xfrm>
          <a:blipFill>
            <a:blip r:embed="rId4"/>
            <a:tile tx="0" ty="0" sx="100000" sy="100000" flip="none" algn="tl"/>
          </a:blipFill>
          <a:effectLst>
            <a:reflection stA="45000" endPos="65000" dist="1270000" dir="5400000" sy="-100000" algn="bl" rotWithShape="0"/>
          </a:effec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18534" y="289682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dchiangUPC" panose="02020603050405020304" pitchFamily="18" charset="-34"/>
                <a:cs typeface="KodchiangUPC" panose="02020603050405020304" pitchFamily="18" charset="-34"/>
              </a:rPr>
              <a:t>โครงสร้างส่วนราชการของเทศบาลตำบลกงพานพันดอน</a:t>
            </a:r>
            <a:endParaRPr lang="th-TH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odchiangUPC" panose="02020603050405020304" pitchFamily="18" charset="-34"/>
              <a:cs typeface="KodchiangUPC" panose="02020603050405020304" pitchFamily="18" charset="-34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94" y="0"/>
            <a:ext cx="1583212" cy="157954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244511" y="1102595"/>
            <a:ext cx="2446002" cy="64599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ปลัดเทศบาล</a:t>
            </a:r>
          </a:p>
          <a:p>
            <a:pPr algn="ctr"/>
            <a:r>
              <a:rPr lang="th-TH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(นักบริหารงานท้องถิ่น ระดับกลาง)</a:t>
            </a:r>
            <a:endParaRPr lang="th-TH" sz="1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397246" y="1664695"/>
            <a:ext cx="2446002" cy="645993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หน่วย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ตรวจสอบ</a:t>
            </a:r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ภายใน</a:t>
            </a:r>
          </a:p>
          <a:p>
            <a:pPr algn="ctr"/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(นวก.ตรวจสอบภายใน ปก)</a:t>
            </a:r>
            <a:endPara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1" name="Straight Connector 20"/>
          <p:cNvCxnSpPr>
            <a:stCxn id="12" idx="2"/>
          </p:cNvCxnSpPr>
          <p:nvPr/>
        </p:nvCxnSpPr>
        <p:spPr>
          <a:xfrm>
            <a:off x="7467512" y="1748588"/>
            <a:ext cx="14624" cy="156890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4" idx="1"/>
          </p:cNvCxnSpPr>
          <p:nvPr/>
        </p:nvCxnSpPr>
        <p:spPr>
          <a:xfrm flipH="1">
            <a:off x="7467512" y="1987692"/>
            <a:ext cx="1929734" cy="955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244511" y="2296214"/>
            <a:ext cx="2446002" cy="64599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รองปลัดเทศบาล</a:t>
            </a:r>
          </a:p>
          <a:p>
            <a:pPr algn="ctr"/>
            <a:r>
              <a:rPr lang="th-TH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(นักบริหารงานท้องถิ่น ระดับต้น)</a:t>
            </a:r>
            <a:endParaRPr lang="th-TH" sz="1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1" name="Straight Connector 30"/>
          <p:cNvCxnSpPr>
            <a:stCxn id="20" idx="0"/>
          </p:cNvCxnSpPr>
          <p:nvPr/>
        </p:nvCxnSpPr>
        <p:spPr>
          <a:xfrm flipH="1" flipV="1">
            <a:off x="1347587" y="3308340"/>
            <a:ext cx="49182" cy="126365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1347585" y="3308339"/>
            <a:ext cx="13205819" cy="915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41" idx="0"/>
          </p:cNvCxnSpPr>
          <p:nvPr/>
        </p:nvCxnSpPr>
        <p:spPr>
          <a:xfrm flipH="1">
            <a:off x="11666753" y="3308340"/>
            <a:ext cx="3520" cy="127428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6" idx="0"/>
          </p:cNvCxnSpPr>
          <p:nvPr/>
        </p:nvCxnSpPr>
        <p:spPr>
          <a:xfrm flipH="1" flipV="1">
            <a:off x="3973428" y="3317491"/>
            <a:ext cx="6165" cy="1265134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8795452" y="3308340"/>
            <a:ext cx="0" cy="126365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63184" y="4571992"/>
            <a:ext cx="2467169" cy="335988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1.ฝ่าย</a:t>
            </a:r>
            <a:r>
              <a:rPr lang="th-TH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อำนวยการ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-งานการเจ้าหน้าที่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-งานแผนและงบประมาณ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-งานนิติการ</a:t>
            </a:r>
          </a:p>
          <a:p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2.ฝ่ายปกครอง</a:t>
            </a:r>
          </a:p>
          <a:p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-งานบริหารทั่วไป</a:t>
            </a:r>
          </a:p>
          <a:p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-งานธุรการกลาง</a:t>
            </a:r>
          </a:p>
          <a:p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-งานกิจการสภา</a:t>
            </a:r>
          </a:p>
          <a:p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3.ฝ่าย</a:t>
            </a:r>
            <a:r>
              <a:rPr lang="th-TH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ป้องกันและบรรเทาสาธารณ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ภัย</a:t>
            </a:r>
            <a:endParaRPr lang="th-TH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-งานป้องกันและบรรเทาสาธารณภัย</a:t>
            </a:r>
          </a:p>
          <a:p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-งานรักษาความสงบเรียบร้อยและความมั่นคง</a:t>
            </a:r>
            <a:endParaRPr lang="th-TH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3184" y="3705627"/>
            <a:ext cx="2467169" cy="60951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สำนักปลัดเทศบาล</a:t>
            </a:r>
          </a:p>
          <a:p>
            <a:pPr algn="ctr"/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(นักบริหารงานทั่วไป ระดับต้น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th-TH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740739" y="4582625"/>
            <a:ext cx="2477708" cy="234980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ฝ่าย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บริหารงาน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คลัง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-งานพัสดุและทรัพย์สิน</a:t>
            </a:r>
          </a:p>
          <a:p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-งานการเงินและบัญชี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-งานจัดเก็บและพัฒนารายได้</a:t>
            </a:r>
          </a:p>
          <a:p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-งานแผนที่ภาษีและทะเบียนทรัพย์สิน</a:t>
            </a:r>
            <a:endParaRPr lang="th-TH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2.ฝ่าย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บริหารงาน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ทั่วไป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-งานธุรการและงานบริหารทั่วไป</a:t>
            </a:r>
            <a:endParaRPr lang="th-TH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740740" y="3697791"/>
            <a:ext cx="2477708" cy="61735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กองคลัง</a:t>
            </a:r>
          </a:p>
          <a:p>
            <a:pPr algn="ctr"/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(นักบริหารงานการคลัง ระดับกลาง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th-TH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290780" y="4583021"/>
            <a:ext cx="2158909" cy="334885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ฝ่าย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การโยธา</a:t>
            </a:r>
          </a:p>
          <a:p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-งานธุรการและงานสารบรรณ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-งานวิศวกรรม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-งานสถาปัตยกรรม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-งานผังเมือง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-งานสาธารณูปโภค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-งานสวนสาธารณะ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-งานศูนย์เครื่องจักรกล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-งานจัดสถานที่และการไฟฟ้าสาธารณะ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-งานควบคุมและตรวจสอบบำบัดน้ำเสีย</a:t>
            </a:r>
            <a:endParaRPr lang="th-TH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endParaRPr lang="th-TH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0112805" y="3697792"/>
            <a:ext cx="3107895" cy="62443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กองสาธารณสุขและสิ่งแวดล้อม</a:t>
            </a:r>
          </a:p>
          <a:p>
            <a:pPr algn="ctr"/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บริหารงาน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สาธารณสุขและ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สิ่งแวดล้อม ระดับต้น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th-TH" sz="1600" dirty="0"/>
          </a:p>
        </p:txBody>
      </p:sp>
      <p:sp>
        <p:nvSpPr>
          <p:cNvPr id="33" name="Rectangle 32"/>
          <p:cNvSpPr/>
          <p:nvPr/>
        </p:nvSpPr>
        <p:spPr>
          <a:xfrm>
            <a:off x="7534860" y="4582625"/>
            <a:ext cx="2512101" cy="2977124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th-TH" sz="1600" b="1" dirty="0" smtClean="0"/>
              <a:t>1.ฝ่าย</a:t>
            </a:r>
            <a:r>
              <a:rPr lang="th-TH" sz="1600" b="1" dirty="0" smtClean="0"/>
              <a:t>บริหารงานการศึกษา</a:t>
            </a:r>
          </a:p>
          <a:p>
            <a:r>
              <a:rPr lang="th-TH" sz="1600" dirty="0" smtClean="0"/>
              <a:t>        -งานการศึกษาปฐมวัย</a:t>
            </a:r>
          </a:p>
          <a:p>
            <a:r>
              <a:rPr lang="th-TH" sz="1600" dirty="0"/>
              <a:t> </a:t>
            </a:r>
            <a:r>
              <a:rPr lang="th-TH" sz="1600" dirty="0" smtClean="0"/>
              <a:t>       -งานธุรการ</a:t>
            </a:r>
          </a:p>
          <a:p>
            <a:r>
              <a:rPr lang="th-TH" sz="1600" dirty="0"/>
              <a:t> </a:t>
            </a:r>
            <a:r>
              <a:rPr lang="th-TH" sz="1600" dirty="0" smtClean="0"/>
              <a:t>       -งานการกีฬาและนันทนาการ</a:t>
            </a:r>
          </a:p>
          <a:p>
            <a:r>
              <a:rPr lang="th-TH" sz="1600" dirty="0"/>
              <a:t> </a:t>
            </a:r>
            <a:r>
              <a:rPr lang="th-TH" sz="1600" dirty="0" smtClean="0"/>
              <a:t>       -งานบริหารวิชาการด้านการศึกษา</a:t>
            </a:r>
          </a:p>
          <a:p>
            <a:r>
              <a:rPr lang="th-TH" sz="1600" dirty="0"/>
              <a:t> </a:t>
            </a:r>
            <a:r>
              <a:rPr lang="th-TH" sz="1600" dirty="0" smtClean="0"/>
              <a:t>       -งานศูนย์พัฒนาเด็กเล็ก</a:t>
            </a:r>
          </a:p>
          <a:p>
            <a:r>
              <a:rPr lang="th-TH" sz="1600" dirty="0"/>
              <a:t> </a:t>
            </a:r>
            <a:r>
              <a:rPr lang="th-TH" sz="1600" dirty="0" smtClean="0"/>
              <a:t>       -งานส่งเสริมประเพณีศิลปวัฒนธรรม</a:t>
            </a:r>
          </a:p>
          <a:p>
            <a:r>
              <a:rPr lang="th-TH" sz="1600" dirty="0"/>
              <a:t> </a:t>
            </a:r>
            <a:r>
              <a:rPr lang="th-TH" sz="1600" dirty="0" smtClean="0"/>
              <a:t>       -งานพัสดุและทรัพย์สิน</a:t>
            </a:r>
            <a:endParaRPr lang="th-TH" sz="1600" dirty="0" smtClean="0"/>
          </a:p>
          <a:p>
            <a:pPr algn="ctr">
              <a:lnSpc>
                <a:spcPct val="150000"/>
              </a:lnSpc>
            </a:pPr>
            <a:endParaRPr lang="th-TH" sz="1600" dirty="0"/>
          </a:p>
        </p:txBody>
      </p:sp>
      <p:sp>
        <p:nvSpPr>
          <p:cNvPr id="40" name="Rectangle 39"/>
          <p:cNvSpPr/>
          <p:nvPr/>
        </p:nvSpPr>
        <p:spPr>
          <a:xfrm>
            <a:off x="7534860" y="3697791"/>
            <a:ext cx="2512101" cy="617351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กองการศึกษา</a:t>
            </a:r>
          </a:p>
          <a:p>
            <a:pPr algn="ctr"/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บริหารงานการศึกษา ระดับต้น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th-TH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0112805" y="4582626"/>
            <a:ext cx="3107895" cy="21515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ฝ่าย</a:t>
            </a:r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บริหารงานสาธารณสุข</a:t>
            </a:r>
          </a:p>
          <a:p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-งานบริหารทั่วไปเกี่ยวกับส่าธารณสุข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-งานควบคุมโรค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-งานอนามัยและสิ่งแวดล้อม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-งานส่งเสริมสุขภาพ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-งานคุ้มครองผู้บริโภค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-งานกองทุนหลักประกันสุขภาพ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-งานธุรการ</a:t>
            </a:r>
            <a:endParaRPr lang="th-TH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5" name="Straight Connector 44"/>
          <p:cNvCxnSpPr>
            <a:endCxn id="46" idx="0"/>
          </p:cNvCxnSpPr>
          <p:nvPr/>
        </p:nvCxnSpPr>
        <p:spPr>
          <a:xfrm>
            <a:off x="14558460" y="3308339"/>
            <a:ext cx="3699" cy="127428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3280375" y="4582625"/>
            <a:ext cx="2563567" cy="21515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1.ฝ่ายพัฒนาชุมชน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-งานธุรการ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-งานสวัสดิการสังคม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-งานส่งเสริมและสวัสดิการสังคม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-งานส่งเสริมและพัฒนาชุมชน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-งานส่งเสริมและพัฒนาอาชีพ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-งานศูนย์อาชีพชุมชน</a:t>
            </a:r>
          </a:p>
          <a:p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-งานข่าวสารและข้อมูลชุมชน</a:t>
            </a:r>
            <a:endParaRPr lang="th-TH" sz="1600" dirty="0"/>
          </a:p>
        </p:txBody>
      </p:sp>
      <p:sp>
        <p:nvSpPr>
          <p:cNvPr id="60" name="Rectangle 59"/>
          <p:cNvSpPr/>
          <p:nvPr/>
        </p:nvSpPr>
        <p:spPr>
          <a:xfrm>
            <a:off x="13280375" y="3697791"/>
            <a:ext cx="2563567" cy="61735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กองสวัสดิการสังคม</a:t>
            </a:r>
            <a:endParaRPr lang="th-TH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บริหารงานสวัสดิการสังคม 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ระดับต้น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th-TH" sz="1600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6441449" y="3317491"/>
            <a:ext cx="9688" cy="125450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5290780" y="3697791"/>
            <a:ext cx="2158909" cy="61735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กองช่าง</a:t>
            </a:r>
          </a:p>
          <a:p>
            <a:pPr algn="ctr"/>
            <a:r>
              <a:rPr lang="th-TH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(นักบริหารงานช่าง ระดับกลาง</a:t>
            </a:r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th-TH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101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799</TotalTime>
  <Words>616</Words>
  <Application>Microsoft Office PowerPoint</Application>
  <PresentationFormat>Widescreen</PresentationFormat>
  <Paragraphs>118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Angsana New</vt:lpstr>
      <vt:lpstr>Arial</vt:lpstr>
      <vt:lpstr>Calibri</vt:lpstr>
      <vt:lpstr>Century Gothic</vt:lpstr>
      <vt:lpstr>Cordia New</vt:lpstr>
      <vt:lpstr>KodchiangUPC</vt:lpstr>
      <vt:lpstr>Gallery</vt:lpstr>
      <vt:lpstr>โครงสร้างฝ่ายบริหาร และโครงสร้างฝ่ายสภาเทศบาล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เทศบาลตำบลกงพานพันดอน องค์กรปกครองส่วนท้องถิ่น</dc:creator>
  <cp:lastModifiedBy>เทศบาลตำบลกงพานพันดอน องค์กรปกครองส่วนท้องถิ่น</cp:lastModifiedBy>
  <cp:revision>76</cp:revision>
  <dcterms:created xsi:type="dcterms:W3CDTF">2023-02-10T03:00:10Z</dcterms:created>
  <dcterms:modified xsi:type="dcterms:W3CDTF">2023-08-22T10:13:36Z</dcterms:modified>
</cp:coreProperties>
</file>